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iti\Desktop\finaldataxl-analysisV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iti\Desktop\finaldataxl-analysisV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[finaldataxl-analysisV3.xlsx]Error Rates by Design!PivotTable20</c:name>
    <c:fmtId val="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Average</a:t>
            </a:r>
            <a:r>
              <a:rPr lang="en-US" baseline="0"/>
              <a:t> Error Rate by Design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'Error Rates by Design'!$B$1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'Error Rates by Design'!$A$2:$A$14</c:f>
              <c:multiLvlStrCache>
                <c:ptCount val="9"/>
                <c:lvl>
                  <c:pt idx="0">
                    <c:v>1234</c:v>
                  </c:pt>
                  <c:pt idx="1">
                    <c:v>2244</c:v>
                  </c:pt>
                  <c:pt idx="2">
                    <c:v>6348</c:v>
                  </c:pt>
                  <c:pt idx="3">
                    <c:v>1234</c:v>
                  </c:pt>
                  <c:pt idx="4">
                    <c:v>2244</c:v>
                  </c:pt>
                  <c:pt idx="5">
                    <c:v>6348</c:v>
                  </c:pt>
                  <c:pt idx="6">
                    <c:v>1234</c:v>
                  </c:pt>
                  <c:pt idx="7">
                    <c:v>2244</c:v>
                  </c:pt>
                  <c:pt idx="8">
                    <c:v>6348</c:v>
                  </c:pt>
                </c:lvl>
                <c:lvl>
                  <c:pt idx="0">
                    <c:v>1</c:v>
                  </c:pt>
                  <c:pt idx="3">
                    <c:v>2</c:v>
                  </c:pt>
                  <c:pt idx="6">
                    <c:v>3</c:v>
                  </c:pt>
                </c:lvl>
              </c:multiLvlStrCache>
            </c:multiLvlStrRef>
          </c:cat>
          <c:val>
            <c:numRef>
              <c:f>'Error Rates by Design'!$B$2:$B$14</c:f>
              <c:numCache>
                <c:formatCode>General</c:formatCode>
                <c:ptCount val="9"/>
                <c:pt idx="0">
                  <c:v>4.8275862068965517E-2</c:v>
                </c:pt>
                <c:pt idx="1">
                  <c:v>0.28000000000000003</c:v>
                </c:pt>
                <c:pt idx="2">
                  <c:v>0.33214285714285713</c:v>
                </c:pt>
                <c:pt idx="3">
                  <c:v>7.0000000000000007E-2</c:v>
                </c:pt>
                <c:pt idx="4">
                  <c:v>0.29333333333333333</c:v>
                </c:pt>
                <c:pt idx="5">
                  <c:v>0.22413793103448276</c:v>
                </c:pt>
                <c:pt idx="6">
                  <c:v>6.6666666666666666E-2</c:v>
                </c:pt>
                <c:pt idx="7">
                  <c:v>0.18333333333333332</c:v>
                </c:pt>
                <c:pt idx="8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15-439A-817C-3EF097A23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2702792"/>
        <c:axId val="492700496"/>
      </c:barChart>
      <c:catAx>
        <c:axId val="49270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700496"/>
        <c:crosses val="autoZero"/>
        <c:auto val="1"/>
        <c:lblAlgn val="ctr"/>
        <c:lblOffset val="100"/>
        <c:noMultiLvlLbl val="0"/>
      </c:catAx>
      <c:valAx>
        <c:axId val="49270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70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[finaldataxl-analysisV3.xlsx]Time Stats by Design!PivotTable1</c:name>
    <c:fmtId val="6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'Time Stats by Design'!$B$1</c:f>
              <c:strCache>
                <c:ptCount val="1"/>
                <c:pt idx="0">
                  <c:v>Average of Time (ms)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'Time Stats by Design'!$A$2:$A$17</c:f>
              <c:multiLvlStrCache>
                <c:ptCount val="9"/>
                <c:lvl>
                  <c:pt idx="0">
                    <c:v>1234</c:v>
                  </c:pt>
                  <c:pt idx="1">
                    <c:v>2244</c:v>
                  </c:pt>
                  <c:pt idx="2">
                    <c:v>6348</c:v>
                  </c:pt>
                  <c:pt idx="3">
                    <c:v>1234</c:v>
                  </c:pt>
                  <c:pt idx="4">
                    <c:v>2244</c:v>
                  </c:pt>
                  <c:pt idx="5">
                    <c:v>6348</c:v>
                  </c:pt>
                  <c:pt idx="6">
                    <c:v>1234</c:v>
                  </c:pt>
                  <c:pt idx="7">
                    <c:v>2244</c:v>
                  </c:pt>
                  <c:pt idx="8">
                    <c:v>6348</c:v>
                  </c:pt>
                </c:lvl>
                <c:lvl>
                  <c:pt idx="0">
                    <c:v>1</c:v>
                  </c:pt>
                  <c:pt idx="3">
                    <c:v>2</c:v>
                  </c:pt>
                  <c:pt idx="6">
                    <c:v>3</c:v>
                  </c:pt>
                </c:lvl>
              </c:multiLvlStrCache>
            </c:multiLvlStrRef>
          </c:cat>
          <c:val>
            <c:numRef>
              <c:f>'Time Stats by Design'!$B$2:$B$17</c:f>
              <c:numCache>
                <c:formatCode>0.00</c:formatCode>
                <c:ptCount val="9"/>
                <c:pt idx="0">
                  <c:v>444.33793103448278</c:v>
                </c:pt>
                <c:pt idx="1">
                  <c:v>1756.1166666666666</c:v>
                </c:pt>
                <c:pt idx="2">
                  <c:v>2073.75</c:v>
                </c:pt>
                <c:pt idx="3">
                  <c:v>427.03666666666669</c:v>
                </c:pt>
                <c:pt idx="4">
                  <c:v>1585.6216666666667</c:v>
                </c:pt>
                <c:pt idx="5">
                  <c:v>1208.6862068965518</c:v>
                </c:pt>
                <c:pt idx="6">
                  <c:v>451.02666666666664</c:v>
                </c:pt>
                <c:pt idx="7">
                  <c:v>1600.6458474644273</c:v>
                </c:pt>
                <c:pt idx="8">
                  <c:v>1142.7283343452409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41-4E07-80D4-956A7BBFAA5D}"/>
            </c:ext>
          </c:extLst>
        </c:ser>
        <c:ser>
          <c:idx val="1"/>
          <c:order val="1"/>
          <c:tx>
            <c:strRef>
              <c:f>'Time Stats by Design'!$C$1</c:f>
              <c:strCache>
                <c:ptCount val="1"/>
                <c:pt idx="0">
                  <c:v>StdDev of Time (ms)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'Time Stats by Design'!$A$2:$A$17</c:f>
              <c:multiLvlStrCache>
                <c:ptCount val="9"/>
                <c:lvl>
                  <c:pt idx="0">
                    <c:v>1234</c:v>
                  </c:pt>
                  <c:pt idx="1">
                    <c:v>2244</c:v>
                  </c:pt>
                  <c:pt idx="2">
                    <c:v>6348</c:v>
                  </c:pt>
                  <c:pt idx="3">
                    <c:v>1234</c:v>
                  </c:pt>
                  <c:pt idx="4">
                    <c:v>2244</c:v>
                  </c:pt>
                  <c:pt idx="5">
                    <c:v>6348</c:v>
                  </c:pt>
                  <c:pt idx="6">
                    <c:v>1234</c:v>
                  </c:pt>
                  <c:pt idx="7">
                    <c:v>2244</c:v>
                  </c:pt>
                  <c:pt idx="8">
                    <c:v>6348</c:v>
                  </c:pt>
                </c:lvl>
                <c:lvl>
                  <c:pt idx="0">
                    <c:v>1</c:v>
                  </c:pt>
                  <c:pt idx="3">
                    <c:v>2</c:v>
                  </c:pt>
                  <c:pt idx="6">
                    <c:v>3</c:v>
                  </c:pt>
                </c:lvl>
              </c:multiLvlStrCache>
            </c:multiLvlStrRef>
          </c:cat>
          <c:val>
            <c:numRef>
              <c:f>'Time Stats by Design'!$C$2:$C$17</c:f>
              <c:numCache>
                <c:formatCode>0.00</c:formatCode>
                <c:ptCount val="9"/>
                <c:pt idx="0">
                  <c:v>177.7391549624821</c:v>
                </c:pt>
                <c:pt idx="1">
                  <c:v>640.11111315105836</c:v>
                </c:pt>
                <c:pt idx="2">
                  <c:v>780.55653452151012</c:v>
                </c:pt>
                <c:pt idx="3">
                  <c:v>143.84286991821983</c:v>
                </c:pt>
                <c:pt idx="4">
                  <c:v>536.83489396195125</c:v>
                </c:pt>
                <c:pt idx="5">
                  <c:v>489.2874080018421</c:v>
                </c:pt>
                <c:pt idx="6">
                  <c:v>205.71812213513158</c:v>
                </c:pt>
                <c:pt idx="7">
                  <c:v>609.36448199385666</c:v>
                </c:pt>
                <c:pt idx="8">
                  <c:v>485.53070239858522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41-4E07-80D4-956A7BBFAA5D}"/>
            </c:ext>
          </c:extLst>
        </c:ser>
        <c:ser>
          <c:idx val="2"/>
          <c:order val="2"/>
          <c:tx>
            <c:strRef>
              <c:f>'Time Stats by Design'!$D$1</c:f>
              <c:strCache>
                <c:ptCount val="1"/>
                <c:pt idx="0">
                  <c:v>Max of Time (ms)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'Time Stats by Design'!$A$2:$A$17</c:f>
              <c:multiLvlStrCache>
                <c:ptCount val="9"/>
                <c:lvl>
                  <c:pt idx="0">
                    <c:v>1234</c:v>
                  </c:pt>
                  <c:pt idx="1">
                    <c:v>2244</c:v>
                  </c:pt>
                  <c:pt idx="2">
                    <c:v>6348</c:v>
                  </c:pt>
                  <c:pt idx="3">
                    <c:v>1234</c:v>
                  </c:pt>
                  <c:pt idx="4">
                    <c:v>2244</c:v>
                  </c:pt>
                  <c:pt idx="5">
                    <c:v>6348</c:v>
                  </c:pt>
                  <c:pt idx="6">
                    <c:v>1234</c:v>
                  </c:pt>
                  <c:pt idx="7">
                    <c:v>2244</c:v>
                  </c:pt>
                  <c:pt idx="8">
                    <c:v>6348</c:v>
                  </c:pt>
                </c:lvl>
                <c:lvl>
                  <c:pt idx="0">
                    <c:v>1</c:v>
                  </c:pt>
                  <c:pt idx="3">
                    <c:v>2</c:v>
                  </c:pt>
                  <c:pt idx="6">
                    <c:v>3</c:v>
                  </c:pt>
                </c:lvl>
              </c:multiLvlStrCache>
            </c:multiLvlStrRef>
          </c:cat>
          <c:val>
            <c:numRef>
              <c:f>'Time Stats by Design'!$D$2:$D$17</c:f>
              <c:numCache>
                <c:formatCode>General</c:formatCode>
                <c:ptCount val="9"/>
                <c:pt idx="0">
                  <c:v>2656</c:v>
                </c:pt>
                <c:pt idx="1">
                  <c:v>7300</c:v>
                </c:pt>
                <c:pt idx="2">
                  <c:v>6089</c:v>
                </c:pt>
                <c:pt idx="3">
                  <c:v>1550</c:v>
                </c:pt>
                <c:pt idx="4">
                  <c:v>4677</c:v>
                </c:pt>
                <c:pt idx="5">
                  <c:v>3947</c:v>
                </c:pt>
                <c:pt idx="6">
                  <c:v>2268</c:v>
                </c:pt>
                <c:pt idx="7">
                  <c:v>5188</c:v>
                </c:pt>
                <c:pt idx="8">
                  <c:v>3907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41-4E07-80D4-956A7BBFAA5D}"/>
            </c:ext>
          </c:extLst>
        </c:ser>
        <c:ser>
          <c:idx val="3"/>
          <c:order val="3"/>
          <c:tx>
            <c:strRef>
              <c:f>'Time Stats by Design'!$E$1</c:f>
              <c:strCache>
                <c:ptCount val="1"/>
                <c:pt idx="0">
                  <c:v>Min of Time (ms)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'Time Stats by Design'!$A$2:$A$17</c:f>
              <c:multiLvlStrCache>
                <c:ptCount val="9"/>
                <c:lvl>
                  <c:pt idx="0">
                    <c:v>1234</c:v>
                  </c:pt>
                  <c:pt idx="1">
                    <c:v>2244</c:v>
                  </c:pt>
                  <c:pt idx="2">
                    <c:v>6348</c:v>
                  </c:pt>
                  <c:pt idx="3">
                    <c:v>1234</c:v>
                  </c:pt>
                  <c:pt idx="4">
                    <c:v>2244</c:v>
                  </c:pt>
                  <c:pt idx="5">
                    <c:v>6348</c:v>
                  </c:pt>
                  <c:pt idx="6">
                    <c:v>1234</c:v>
                  </c:pt>
                  <c:pt idx="7">
                    <c:v>2244</c:v>
                  </c:pt>
                  <c:pt idx="8">
                    <c:v>6348</c:v>
                  </c:pt>
                </c:lvl>
                <c:lvl>
                  <c:pt idx="0">
                    <c:v>1</c:v>
                  </c:pt>
                  <c:pt idx="3">
                    <c:v>2</c:v>
                  </c:pt>
                  <c:pt idx="6">
                    <c:v>3</c:v>
                  </c:pt>
                </c:lvl>
              </c:multiLvlStrCache>
            </c:multiLvlStrRef>
          </c:cat>
          <c:val>
            <c:numRef>
              <c:f>'Time Stats by Design'!$E$2:$E$17</c:f>
              <c:numCache>
                <c:formatCode>General</c:formatCode>
                <c:ptCount val="9"/>
                <c:pt idx="0">
                  <c:v>236</c:v>
                </c:pt>
                <c:pt idx="1">
                  <c:v>447</c:v>
                </c:pt>
                <c:pt idx="2">
                  <c:v>623</c:v>
                </c:pt>
                <c:pt idx="3">
                  <c:v>153</c:v>
                </c:pt>
                <c:pt idx="4">
                  <c:v>345</c:v>
                </c:pt>
                <c:pt idx="5">
                  <c:v>592</c:v>
                </c:pt>
                <c:pt idx="6">
                  <c:v>210</c:v>
                </c:pt>
                <c:pt idx="7">
                  <c:v>318</c:v>
                </c:pt>
                <c:pt idx="8">
                  <c:v>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41-4E07-80D4-956A7BBFA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9783968"/>
        <c:axId val="639792496"/>
      </c:barChart>
      <c:catAx>
        <c:axId val="63978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792496"/>
        <c:crosses val="autoZero"/>
        <c:auto val="1"/>
        <c:lblAlgn val="ctr"/>
        <c:lblOffset val="100"/>
        <c:noMultiLvlLbl val="0"/>
      </c:catAx>
      <c:valAx>
        <c:axId val="63979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78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6/2/2017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Swypin Research Project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Aditi Phatak</a:t>
            </a:r>
          </a:p>
        </p:txBody>
      </p:sp>
    </p:spTree>
    <p:extLst>
      <p:ext uri="{BB962C8B-B14F-4D97-AF65-F5344CB8AC3E}">
        <p14:creationId xmlns:p14="http://schemas.microsoft.com/office/powerpoint/2010/main" val="1267552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3994" y="2252980"/>
            <a:ext cx="9711166" cy="42087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User study 1 compared 3 different designs for the dial and found design 3 to be the most optimal with much lower error rate and fastest password recognition time. </a:t>
            </a:r>
          </a:p>
          <a:p>
            <a:r>
              <a:rPr lang="en-US" dirty="0"/>
              <a:t>User study 2 aimed to add a weighted gesture recognition algorithm.</a:t>
            </a:r>
          </a:p>
          <a:p>
            <a:r>
              <a:rPr lang="en-US" dirty="0"/>
              <a:t>The main challenged faced were:</a:t>
            </a:r>
          </a:p>
          <a:p>
            <a:pPr lvl="1"/>
            <a:r>
              <a:rPr lang="en-US" dirty="0"/>
              <a:t>Making the gesture algorithm correctly recognize gestures</a:t>
            </a:r>
          </a:p>
          <a:p>
            <a:pPr lvl="1"/>
            <a:r>
              <a:rPr lang="en-US" dirty="0"/>
              <a:t>Fine tuning prediction score for accepting a gesture as correctly recognized since the general rule of 1.0 score was too liberal. </a:t>
            </a:r>
          </a:p>
          <a:p>
            <a:pPr lvl="1"/>
            <a:r>
              <a:rPr lang="en-US" dirty="0"/>
              <a:t>Disregarding correct gestures but in a different orientation.</a:t>
            </a:r>
          </a:p>
          <a:p>
            <a:r>
              <a:rPr lang="en-US" dirty="0"/>
              <a:t>Result: The gesture recognition worked great but not fast enough. Optimizing the recognition went into the realms of making the recognition algorithm itself more efficient. </a:t>
            </a:r>
            <a:r>
              <a:rPr lang="en-US" b="1" dirty="0"/>
              <a:t>It was no longer suitable for phone unlock since adding the gesture recognition dramatically reduced the access time making the entire design deficient.</a:t>
            </a:r>
          </a:p>
        </p:txBody>
      </p:sp>
    </p:spTree>
    <p:extLst>
      <p:ext uri="{BB962C8B-B14F-4D97-AF65-F5344CB8AC3E}">
        <p14:creationId xmlns:p14="http://schemas.microsoft.com/office/powerpoint/2010/main" val="2215998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Three Designs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93" y="2418740"/>
            <a:ext cx="3462319" cy="3289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156" y="2413551"/>
            <a:ext cx="3467781" cy="3294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381" y="2415365"/>
            <a:ext cx="3465871" cy="3292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843548" y="5950979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Design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025" y="5950979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Design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97295" y="5950979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Design 3</a:t>
            </a:r>
          </a:p>
        </p:txBody>
      </p:sp>
    </p:spTree>
    <p:extLst>
      <p:ext uri="{BB962C8B-B14F-4D97-AF65-F5344CB8AC3E}">
        <p14:creationId xmlns:p14="http://schemas.microsoft.com/office/powerpoint/2010/main" val="276725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 1: No gesture/Only discrete PIN recognition:</a:t>
            </a:r>
            <a:br>
              <a:rPr lang="en-US" dirty="0"/>
            </a:br>
            <a:r>
              <a:rPr lang="en-US" dirty="0"/>
              <a:t>Video</a:t>
            </a:r>
          </a:p>
        </p:txBody>
      </p:sp>
      <p:pic>
        <p:nvPicPr>
          <p:cNvPr id="5" name="Media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7049" y="510223"/>
            <a:ext cx="3313450" cy="589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0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of Study1: Error Rate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4849812"/>
              </p:ext>
            </p:extLst>
          </p:nvPr>
        </p:nvGraphicFramePr>
        <p:xfrm>
          <a:off x="572115" y="2202426"/>
          <a:ext cx="6005666" cy="3667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24784"/>
              </p:ext>
            </p:extLst>
          </p:nvPr>
        </p:nvGraphicFramePr>
        <p:xfrm>
          <a:off x="6668318" y="2387447"/>
          <a:ext cx="3493321" cy="34824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5756">
                  <a:extLst>
                    <a:ext uri="{9D8B030D-6E8A-4147-A177-3AD203B41FA5}">
                      <a16:colId xmlns:a16="http://schemas.microsoft.com/office/drawing/2014/main" val="1689110937"/>
                    </a:ext>
                  </a:extLst>
                </a:gridCol>
                <a:gridCol w="1147565">
                  <a:extLst>
                    <a:ext uri="{9D8B030D-6E8A-4147-A177-3AD203B41FA5}">
                      <a16:colId xmlns:a16="http://schemas.microsoft.com/office/drawing/2014/main" val="3586968725"/>
                    </a:ext>
                  </a:extLst>
                </a:gridCol>
              </a:tblGrid>
              <a:tr h="2678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Design/Password Filter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Error Rate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ctr"/>
                </a:tc>
                <a:extLst>
                  <a:ext uri="{0D108BD9-81ED-4DB2-BD59-A6C34878D82A}">
                    <a16:rowId xmlns:a16="http://schemas.microsoft.com/office/drawing/2014/main" val="1661734764"/>
                  </a:ext>
                </a:extLst>
              </a:tr>
              <a:tr h="267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Design 1 (mean)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0.21954023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extLst>
                  <a:ext uri="{0D108BD9-81ED-4DB2-BD59-A6C34878D82A}">
                    <a16:rowId xmlns:a16="http://schemas.microsoft.com/office/drawing/2014/main" val="3056818520"/>
                  </a:ext>
                </a:extLst>
              </a:tr>
              <a:tr h="267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1234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388" marR="4763" marT="476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0.048275862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extLst>
                  <a:ext uri="{0D108BD9-81ED-4DB2-BD59-A6C34878D82A}">
                    <a16:rowId xmlns:a16="http://schemas.microsoft.com/office/drawing/2014/main" val="301966585"/>
                  </a:ext>
                </a:extLst>
              </a:tr>
              <a:tr h="267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2244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388" marR="4763" marT="476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0.28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extLst>
                  <a:ext uri="{0D108BD9-81ED-4DB2-BD59-A6C34878D82A}">
                    <a16:rowId xmlns:a16="http://schemas.microsoft.com/office/drawing/2014/main" val="2050214767"/>
                  </a:ext>
                </a:extLst>
              </a:tr>
              <a:tr h="267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6348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388" marR="4763" marT="476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0.332142857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extLst>
                  <a:ext uri="{0D108BD9-81ED-4DB2-BD59-A6C34878D82A}">
                    <a16:rowId xmlns:a16="http://schemas.microsoft.com/office/drawing/2014/main" val="2713774140"/>
                  </a:ext>
                </a:extLst>
              </a:tr>
              <a:tr h="267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Design 2 (mean)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0.195505618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extLst>
                  <a:ext uri="{0D108BD9-81ED-4DB2-BD59-A6C34878D82A}">
                    <a16:rowId xmlns:a16="http://schemas.microsoft.com/office/drawing/2014/main" val="3251148764"/>
                  </a:ext>
                </a:extLst>
              </a:tr>
              <a:tr h="267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1234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388" marR="4763" marT="476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0.07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extLst>
                  <a:ext uri="{0D108BD9-81ED-4DB2-BD59-A6C34878D82A}">
                    <a16:rowId xmlns:a16="http://schemas.microsoft.com/office/drawing/2014/main" val="3687357375"/>
                  </a:ext>
                </a:extLst>
              </a:tr>
              <a:tr h="267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2244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388" marR="4763" marT="476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0.293333333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extLst>
                  <a:ext uri="{0D108BD9-81ED-4DB2-BD59-A6C34878D82A}">
                    <a16:rowId xmlns:a16="http://schemas.microsoft.com/office/drawing/2014/main" val="121935846"/>
                  </a:ext>
                </a:extLst>
              </a:tr>
              <a:tr h="267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6348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388" marR="4763" marT="476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0.224137931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extLst>
                  <a:ext uri="{0D108BD9-81ED-4DB2-BD59-A6C34878D82A}">
                    <a16:rowId xmlns:a16="http://schemas.microsoft.com/office/drawing/2014/main" val="3872923890"/>
                  </a:ext>
                </a:extLst>
              </a:tr>
              <a:tr h="267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Design 3 (mean)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0.133333333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extLst>
                  <a:ext uri="{0D108BD9-81ED-4DB2-BD59-A6C34878D82A}">
                    <a16:rowId xmlns:a16="http://schemas.microsoft.com/office/drawing/2014/main" val="1010908928"/>
                  </a:ext>
                </a:extLst>
              </a:tr>
              <a:tr h="267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1234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388" marR="4763" marT="476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0.066666667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extLst>
                  <a:ext uri="{0D108BD9-81ED-4DB2-BD59-A6C34878D82A}">
                    <a16:rowId xmlns:a16="http://schemas.microsoft.com/office/drawing/2014/main" val="3436569927"/>
                  </a:ext>
                </a:extLst>
              </a:tr>
              <a:tr h="267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2244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388" marR="4763" marT="476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0.183333333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extLst>
                  <a:ext uri="{0D108BD9-81ED-4DB2-BD59-A6C34878D82A}">
                    <a16:rowId xmlns:a16="http://schemas.microsoft.com/office/drawing/2014/main" val="2110710861"/>
                  </a:ext>
                </a:extLst>
              </a:tr>
              <a:tr h="267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6348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388" marR="4763" marT="476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0.15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anchor="b"/>
                </a:tc>
                <a:extLst>
                  <a:ext uri="{0D108BD9-81ED-4DB2-BD59-A6C34878D82A}">
                    <a16:rowId xmlns:a16="http://schemas.microsoft.com/office/drawing/2014/main" val="577033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483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9540437" cy="704088"/>
          </a:xfrm>
        </p:spPr>
        <p:txBody>
          <a:bodyPr/>
          <a:lstStyle/>
          <a:p>
            <a:r>
              <a:rPr lang="en-US" dirty="0"/>
              <a:t>Results of Study1: Recognition Time (in </a:t>
            </a:r>
            <a:r>
              <a:rPr lang="en-US" dirty="0" err="1"/>
              <a:t>ms</a:t>
            </a:r>
            <a:r>
              <a:rPr lang="en-US" dirty="0"/>
              <a:t>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276A2C5-654D-4AC0-BA02-C747878689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7503340"/>
              </p:ext>
            </p:extLst>
          </p:nvPr>
        </p:nvGraphicFramePr>
        <p:xfrm>
          <a:off x="327537" y="1673352"/>
          <a:ext cx="7872566" cy="5128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580817"/>
              </p:ext>
            </p:extLst>
          </p:nvPr>
        </p:nvGraphicFramePr>
        <p:xfrm>
          <a:off x="8151510" y="2667051"/>
          <a:ext cx="3878263" cy="36526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2791">
                  <a:extLst>
                    <a:ext uri="{9D8B030D-6E8A-4147-A177-3AD203B41FA5}">
                      <a16:colId xmlns:a16="http://schemas.microsoft.com/office/drawing/2014/main" val="935681485"/>
                    </a:ext>
                  </a:extLst>
                </a:gridCol>
                <a:gridCol w="688664">
                  <a:extLst>
                    <a:ext uri="{9D8B030D-6E8A-4147-A177-3AD203B41FA5}">
                      <a16:colId xmlns:a16="http://schemas.microsoft.com/office/drawing/2014/main" val="694098019"/>
                    </a:ext>
                  </a:extLst>
                </a:gridCol>
                <a:gridCol w="640336">
                  <a:extLst>
                    <a:ext uri="{9D8B030D-6E8A-4147-A177-3AD203B41FA5}">
                      <a16:colId xmlns:a16="http://schemas.microsoft.com/office/drawing/2014/main" val="1646145277"/>
                    </a:ext>
                  </a:extLst>
                </a:gridCol>
                <a:gridCol w="785318">
                  <a:extLst>
                    <a:ext uri="{9D8B030D-6E8A-4147-A177-3AD203B41FA5}">
                      <a16:colId xmlns:a16="http://schemas.microsoft.com/office/drawing/2014/main" val="284071394"/>
                    </a:ext>
                  </a:extLst>
                </a:gridCol>
                <a:gridCol w="761154">
                  <a:extLst>
                    <a:ext uri="{9D8B030D-6E8A-4147-A177-3AD203B41FA5}">
                      <a16:colId xmlns:a16="http://schemas.microsoft.com/office/drawing/2014/main" val="1930704353"/>
                    </a:ext>
                  </a:extLst>
                </a:gridCol>
              </a:tblGrid>
              <a:tr h="6246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Row Labels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Average of Time (</a:t>
                      </a:r>
                      <a:r>
                        <a:rPr lang="en-US" sz="1000" b="1" u="none" strike="noStrike" dirty="0" err="1">
                          <a:effectLst/>
                        </a:rPr>
                        <a:t>ms</a:t>
                      </a:r>
                      <a:r>
                        <a:rPr lang="en-US" sz="1000" b="1" u="none" strike="noStrike" dirty="0">
                          <a:effectLst/>
                        </a:rPr>
                        <a:t>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 err="1">
                          <a:effectLst/>
                        </a:rPr>
                        <a:t>StdDev</a:t>
                      </a:r>
                      <a:r>
                        <a:rPr lang="en-US" sz="1000" b="1" u="none" strike="noStrike" dirty="0">
                          <a:effectLst/>
                        </a:rPr>
                        <a:t> of Time (</a:t>
                      </a:r>
                      <a:r>
                        <a:rPr lang="en-US" sz="1000" b="1" u="none" strike="noStrike" dirty="0" err="1">
                          <a:effectLst/>
                        </a:rPr>
                        <a:t>ms</a:t>
                      </a:r>
                      <a:r>
                        <a:rPr lang="en-US" sz="1000" b="1" u="none" strike="noStrike" dirty="0">
                          <a:effectLst/>
                        </a:rPr>
                        <a:t>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Max of Time (</a:t>
                      </a:r>
                      <a:r>
                        <a:rPr lang="en-US" sz="1000" b="1" u="none" strike="noStrike" dirty="0" err="1">
                          <a:effectLst/>
                        </a:rPr>
                        <a:t>ms</a:t>
                      </a:r>
                      <a:r>
                        <a:rPr lang="en-US" sz="1000" b="1" u="none" strike="noStrike" dirty="0">
                          <a:effectLst/>
                        </a:rPr>
                        <a:t>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Min of Time (</a:t>
                      </a:r>
                      <a:r>
                        <a:rPr lang="en-US" sz="1000" b="1" u="none" strike="noStrike" dirty="0" err="1">
                          <a:effectLst/>
                        </a:rPr>
                        <a:t>ms</a:t>
                      </a:r>
                      <a:r>
                        <a:rPr lang="en-US" sz="1000" b="1" u="none" strike="noStrike" dirty="0">
                          <a:effectLst/>
                        </a:rPr>
                        <a:t>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ctr"/>
                </a:tc>
                <a:extLst>
                  <a:ext uri="{0D108BD9-81ED-4DB2-BD59-A6C34878D82A}">
                    <a16:rowId xmlns:a16="http://schemas.microsoft.com/office/drawing/2014/main" val="3014508271"/>
                  </a:ext>
                </a:extLst>
              </a:tr>
              <a:tr h="2523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Design 1 –Mean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1421.08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917.32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7300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236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extLst>
                  <a:ext uri="{0D108BD9-81ED-4DB2-BD59-A6C34878D82A}">
                    <a16:rowId xmlns:a16="http://schemas.microsoft.com/office/drawing/2014/main" val="3842347715"/>
                  </a:ext>
                </a:extLst>
              </a:tr>
              <a:tr h="2523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1234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2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444.34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177.74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2656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236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extLst>
                  <a:ext uri="{0D108BD9-81ED-4DB2-BD59-A6C34878D82A}">
                    <a16:rowId xmlns:a16="http://schemas.microsoft.com/office/drawing/2014/main" val="326134873"/>
                  </a:ext>
                </a:extLst>
              </a:tr>
              <a:tr h="2523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2244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2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1756.12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640.11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7300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447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extLst>
                  <a:ext uri="{0D108BD9-81ED-4DB2-BD59-A6C34878D82A}">
                    <a16:rowId xmlns:a16="http://schemas.microsoft.com/office/drawing/2014/main" val="3816129677"/>
                  </a:ext>
                </a:extLst>
              </a:tr>
              <a:tr h="2523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6348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2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2073.75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780.56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6089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623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extLst>
                  <a:ext uri="{0D108BD9-81ED-4DB2-BD59-A6C34878D82A}">
                    <a16:rowId xmlns:a16="http://schemas.microsoft.com/office/drawing/2014/main" val="1449377742"/>
                  </a:ext>
                </a:extLst>
              </a:tr>
              <a:tr h="2523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Design 2 –Mean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1072.27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645.92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4677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153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extLst>
                  <a:ext uri="{0D108BD9-81ED-4DB2-BD59-A6C34878D82A}">
                    <a16:rowId xmlns:a16="http://schemas.microsoft.com/office/drawing/2014/main" val="1583074727"/>
                  </a:ext>
                </a:extLst>
              </a:tr>
              <a:tr h="2523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1234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2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427.04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143.84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1550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153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extLst>
                  <a:ext uri="{0D108BD9-81ED-4DB2-BD59-A6C34878D82A}">
                    <a16:rowId xmlns:a16="http://schemas.microsoft.com/office/drawing/2014/main" val="1647700200"/>
                  </a:ext>
                </a:extLst>
              </a:tr>
              <a:tr h="2523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2244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2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1585.62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536.83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4677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345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extLst>
                  <a:ext uri="{0D108BD9-81ED-4DB2-BD59-A6C34878D82A}">
                    <a16:rowId xmlns:a16="http://schemas.microsoft.com/office/drawing/2014/main" val="2830310801"/>
                  </a:ext>
                </a:extLst>
              </a:tr>
              <a:tr h="2523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6348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2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1208.69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489.29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3947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592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extLst>
                  <a:ext uri="{0D108BD9-81ED-4DB2-BD59-A6C34878D82A}">
                    <a16:rowId xmlns:a16="http://schemas.microsoft.com/office/drawing/2014/main" val="1163202062"/>
                  </a:ext>
                </a:extLst>
              </a:tr>
              <a:tr h="2523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Design 3 -Mean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1064.80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662.97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5188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210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extLst>
                  <a:ext uri="{0D108BD9-81ED-4DB2-BD59-A6C34878D82A}">
                    <a16:rowId xmlns:a16="http://schemas.microsoft.com/office/drawing/2014/main" val="2769931327"/>
                  </a:ext>
                </a:extLst>
              </a:tr>
              <a:tr h="2523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1234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2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451.03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205.72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2268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210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extLst>
                  <a:ext uri="{0D108BD9-81ED-4DB2-BD59-A6C34878D82A}">
                    <a16:rowId xmlns:a16="http://schemas.microsoft.com/office/drawing/2014/main" val="2830907455"/>
                  </a:ext>
                </a:extLst>
              </a:tr>
              <a:tr h="2523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2244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2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1600.65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609.36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5188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318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extLst>
                  <a:ext uri="{0D108BD9-81ED-4DB2-BD59-A6C34878D82A}">
                    <a16:rowId xmlns:a16="http://schemas.microsoft.com/office/drawing/2014/main" val="2012322988"/>
                  </a:ext>
                </a:extLst>
              </a:tr>
              <a:tr h="2523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6348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932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1142.73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485.53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3907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581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9" marR="4449" marT="4449" marB="42704" anchor="b"/>
                </a:tc>
                <a:extLst>
                  <a:ext uri="{0D108BD9-81ED-4DB2-BD59-A6C34878D82A}">
                    <a16:rowId xmlns:a16="http://schemas.microsoft.com/office/drawing/2014/main" val="3595052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689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Gesture recognition only/No Discrete PIN Recognition:</a:t>
            </a:r>
            <a:br>
              <a:rPr lang="en-US" dirty="0"/>
            </a:br>
            <a:r>
              <a:rPr lang="en-US" dirty="0"/>
              <a:t>Video</a:t>
            </a:r>
          </a:p>
        </p:txBody>
      </p:sp>
      <p:pic>
        <p:nvPicPr>
          <p:cNvPr id="5" name="Media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73240" y="457201"/>
            <a:ext cx="3330575" cy="592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7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44</TotalTime>
  <Words>332</Words>
  <Application>Microsoft Office PowerPoint</Application>
  <PresentationFormat>Widescreen</PresentationFormat>
  <Paragraphs>110</Paragraphs>
  <Slides>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Ion Boardroom</vt:lpstr>
      <vt:lpstr>Swypin Research Project</vt:lpstr>
      <vt:lpstr>Summary</vt:lpstr>
      <vt:lpstr>The Three Designs</vt:lpstr>
      <vt:lpstr>User Study 1: No gesture/Only discrete PIN recognition: Video</vt:lpstr>
      <vt:lpstr>Results of Study1: Error Rate</vt:lpstr>
      <vt:lpstr>Results of Study1: Recognition Time (in ms)</vt:lpstr>
      <vt:lpstr>Gesture recognition only/No Discrete PIN Recognition: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Swypin Research Project</dc:title>
  <dc:creator>Aditi Phatak</dc:creator>
  <cp:lastModifiedBy>Aditi Phatak</cp:lastModifiedBy>
  <cp:revision>5</cp:revision>
  <dcterms:created xsi:type="dcterms:W3CDTF">2017-06-02T19:44:39Z</dcterms:created>
  <dcterms:modified xsi:type="dcterms:W3CDTF">2017-06-02T20:29:01Z</dcterms:modified>
</cp:coreProperties>
</file>